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2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6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8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6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1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7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23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01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F0A3-CBB3-4605-AFDB-B178109123E3}" type="datetimeFigureOut">
              <a:rPr lang="fr-FR" smtClean="0"/>
              <a:t>27/02/2022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F7AC-0345-4965-B5C9-43D301212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92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raphysic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raphysic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raphysic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raphysic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967" y="1872989"/>
            <a:ext cx="11286699" cy="2387600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C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ooper Black" panose="0208090404030B020404" pitchFamily="18" charset="0"/>
              </a:rPr>
              <a:t>Vitesse </a:t>
            </a:r>
            <a:r>
              <a:rPr lang="fr-FR" sz="9600" dirty="0" smtClean="0">
                <a:solidFill>
                  <a:srgbClr val="C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ooper Black" panose="0208090404030B020404" pitchFamily="18" charset="0"/>
              </a:rPr>
              <a:t>Moyenne</a:t>
            </a:r>
            <a:endParaRPr lang="fr-FR" sz="9600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1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32263"/>
            <a:ext cx="10515600" cy="56447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4800" b="1" dirty="0" smtClean="0"/>
              <a:t>b. Conclusion</a:t>
            </a:r>
          </a:p>
          <a:p>
            <a:pPr marL="0" lvl="0" indent="0">
              <a:buNone/>
            </a:pPr>
            <a:endParaRPr lang="fr-FR" sz="4800" b="1" dirty="0" smtClean="0"/>
          </a:p>
          <a:p>
            <a:pPr marL="0" lvl="0" indent="0">
              <a:buNone/>
            </a:pPr>
            <a:r>
              <a:rPr lang="fr-FR" sz="4400" dirty="0" smtClean="0"/>
              <a:t>La </a:t>
            </a:r>
            <a:r>
              <a:rPr lang="fr-FR" sz="4400" dirty="0"/>
              <a:t>nature du mouvement est soit </a:t>
            </a:r>
            <a:r>
              <a:rPr lang="fr-FR" sz="4400" dirty="0" smtClean="0"/>
              <a:t>:</a:t>
            </a:r>
          </a:p>
          <a:p>
            <a:pPr marL="0" lvl="0" indent="0">
              <a:buNone/>
            </a:pPr>
            <a:endParaRPr lang="fr-FR" sz="4400" dirty="0"/>
          </a:p>
          <a:p>
            <a:pPr lvl="0"/>
            <a:r>
              <a:rPr lang="fr-FR" sz="4400" dirty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Mouvement accéléré : </a:t>
            </a:r>
            <a:r>
              <a:rPr lang="fr-FR" sz="4400" dirty="0"/>
              <a:t>lorsque la vitesse augmente au cours du </a:t>
            </a:r>
            <a:r>
              <a:rPr lang="fr-FR" sz="4400" dirty="0" smtClean="0"/>
              <a:t>mouvement.  </a:t>
            </a:r>
            <a:endParaRPr lang="fr-FR" sz="4400" dirty="0"/>
          </a:p>
          <a:p>
            <a:pPr marL="0" lv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6198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32263"/>
            <a:ext cx="10515600" cy="5644700"/>
          </a:xfrm>
        </p:spPr>
        <p:txBody>
          <a:bodyPr>
            <a:normAutofit/>
          </a:bodyPr>
          <a:lstStyle/>
          <a:p>
            <a:pPr lvl="0"/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Mouvement uniforme</a:t>
            </a:r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 : </a:t>
            </a:r>
            <a:r>
              <a:rPr lang="fr-FR" sz="4400" dirty="0" smtClean="0"/>
              <a:t>lorsque la vitesse reste constante au cours du mouvement.</a:t>
            </a:r>
          </a:p>
          <a:p>
            <a:pPr marL="0" lvl="0" indent="0">
              <a:buNone/>
            </a:pPr>
            <a:endParaRPr lang="fr-FR" sz="4400" dirty="0" smtClean="0"/>
          </a:p>
          <a:p>
            <a:pPr lvl="0"/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Mouvement retardé</a:t>
            </a:r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</a:rPr>
              <a:t> : </a:t>
            </a:r>
            <a:r>
              <a:rPr lang="fr-FR" sz="4400" dirty="0" smtClean="0"/>
              <a:t>lorsque la vitesse diminue au cours du mouvement.</a:t>
            </a:r>
          </a:p>
          <a:p>
            <a:pPr marL="0" lvl="0" indent="0">
              <a:buNone/>
            </a:pPr>
            <a:endParaRPr lang="fr-FR" sz="4400" dirty="0" smtClean="0"/>
          </a:p>
        </p:txBody>
      </p:sp>
    </p:spTree>
    <p:extLst>
      <p:ext uri="{BB962C8B-B14F-4D97-AF65-F5344CB8AC3E}">
        <p14:creationId xmlns:p14="http://schemas.microsoft.com/office/powerpoint/2010/main" val="275520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32263"/>
            <a:ext cx="10515600" cy="56447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Hobo Std" panose="020B0803040709020204" pitchFamily="34" charset="0"/>
              </a:rPr>
              <a:t>II, Vitesse </a:t>
            </a:r>
            <a:r>
              <a:rPr lang="fr-FR" sz="4400" b="1" dirty="0">
                <a:solidFill>
                  <a:srgbClr val="FF0000"/>
                </a:solidFill>
                <a:latin typeface="Hobo Std" panose="020B0803040709020204" pitchFamily="34" charset="0"/>
              </a:rPr>
              <a:t>et sécurité routière :</a:t>
            </a:r>
          </a:p>
          <a:p>
            <a:pPr marL="0" lvl="0" indent="0">
              <a:buNone/>
            </a:pPr>
            <a:r>
              <a:rPr lang="fr-FR" sz="4400" b="1" dirty="0" smtClean="0">
                <a:solidFill>
                  <a:srgbClr val="00B050"/>
                </a:solidFill>
              </a:rPr>
              <a:t>1. Les </a:t>
            </a:r>
            <a:r>
              <a:rPr lang="fr-FR" sz="4400" b="1" dirty="0">
                <a:solidFill>
                  <a:srgbClr val="00B050"/>
                </a:solidFill>
              </a:rPr>
              <a:t>dangers de la vitesse excessive :</a:t>
            </a:r>
          </a:p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r>
              <a:rPr lang="fr-FR" sz="4400" dirty="0" smtClean="0"/>
              <a:t>Les </a:t>
            </a:r>
            <a:r>
              <a:rPr lang="fr-FR" sz="4400" dirty="0"/>
              <a:t>accidents sont souvent causés par l'incapacité des conducteurs de s'arrêter à temps avant une collision en raison d'une vitesse excessive, du manque d'attention ou du manque de sommeil pendant la conduite.</a:t>
            </a:r>
          </a:p>
          <a:p>
            <a:pPr marL="0" lvl="0" indent="0">
              <a:buNone/>
            </a:pPr>
            <a:endParaRPr lang="fr-FR" sz="4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10233" y="6059606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  <a:hlinkClick r:id="rId2"/>
              </a:rPr>
              <a:t>www.Extraphysics.com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3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588" y="2223120"/>
            <a:ext cx="10322939" cy="41245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4530" y="272586"/>
            <a:ext cx="10322939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Pressé de rentrer chez lui, </a:t>
            </a:r>
            <a:r>
              <a:rPr lang="fr-FR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Karim roule </a:t>
            </a:r>
            <a:r>
              <a:rPr lang="fr-FR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vite et décide de prendre un raccourci avec sa voiture. En sortie de virage voici ce qu’il aperçoit :</a:t>
            </a:r>
            <a:endParaRPr lang="fr-FR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842" y="552544"/>
            <a:ext cx="6884679" cy="1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Distance d</a:t>
            </a: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arrêt</a:t>
            </a: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11" y="1242472"/>
            <a:ext cx="9880978" cy="555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11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2179" y="-48875"/>
            <a:ext cx="1132764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distance d'arrêt est la distance parcourue par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véhicule</a:t>
            </a:r>
            <a:r>
              <a:rPr kumimoji="0" lang="fr-FR" altLang="fr-FR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entre le moment où le conducteur voit le danger et le moment où le véhicule s'arrête, elle s’écrit :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" name="Rectangle à coins arrondis 15"/>
          <p:cNvSpPr>
            <a:spLocks/>
          </p:cNvSpPr>
          <p:nvPr/>
        </p:nvSpPr>
        <p:spPr bwMode="auto">
          <a:xfrm>
            <a:off x="2079672" y="4203936"/>
            <a:ext cx="7705773" cy="1405294"/>
          </a:xfrm>
          <a:prstGeom prst="roundRect">
            <a:avLst>
              <a:gd name="adj" fmla="val 25000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5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fr-FR" altLang="fr-FR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fr-FR" altLang="fr-F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5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kumimoji="0" lang="fr-FR" altLang="fr-FR" sz="55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fr-FR" altLang="fr-FR" sz="4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5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kumimoji="0" lang="fr-FR" altLang="fr-FR" sz="55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fr-FR" altLang="fr-FR" sz="4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kumimoji="0" lang="fr-FR" altLang="fr-FR" sz="4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2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570" y="183698"/>
            <a:ext cx="110956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0"/>
              </a:spcAft>
              <a:tabLst>
                <a:tab pos="6419215" algn="l"/>
                <a:tab pos="6924040" algn="r"/>
              </a:tabLst>
            </a:pPr>
            <a:r>
              <a:rPr lang="fr-FR" sz="4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Avec :</a:t>
            </a:r>
          </a:p>
          <a:p>
            <a:pPr rtl="1">
              <a:lnSpc>
                <a:spcPct val="150000"/>
              </a:lnSpc>
              <a:spcAft>
                <a:spcPts val="0"/>
              </a:spcAft>
              <a:tabLst>
                <a:tab pos="6419215" algn="l"/>
                <a:tab pos="6924040" algn="r"/>
              </a:tabLst>
            </a:pPr>
            <a:endParaRPr lang="fr-FR" sz="44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50000"/>
              </a:lnSpc>
            </a:pPr>
            <a:r>
              <a:rPr lang="fr-FR" sz="4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400" baseline="-25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4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 : Distance d’arrêt</a:t>
            </a:r>
          </a:p>
          <a:p>
            <a:pPr rtl="1">
              <a:lnSpc>
                <a:spcPct val="150000"/>
              </a:lnSpc>
            </a:pPr>
            <a:r>
              <a:rPr lang="fr-FR" sz="4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4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400" baseline="-25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44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 : distance de réaction, </a:t>
            </a:r>
          </a:p>
          <a:p>
            <a:pPr rtl="1">
              <a:lnSpc>
                <a:spcPct val="150000"/>
              </a:lnSpc>
            </a:pPr>
            <a:r>
              <a:rPr lang="fr-FR" sz="4400" dirty="0" smtClean="0">
                <a:effectLst/>
                <a:ea typeface="Calibri" panose="020F0502020204030204" pitchFamily="34" charset="0"/>
              </a:rPr>
              <a:t>(</a:t>
            </a:r>
            <a:r>
              <a:rPr lang="fr-FR" sz="4400" dirty="0" err="1" smtClean="0">
                <a:effectLst/>
                <a:ea typeface="Calibri" panose="020F0502020204030204" pitchFamily="34" charset="0"/>
              </a:rPr>
              <a:t>d</a:t>
            </a:r>
            <a:r>
              <a:rPr lang="fr-FR" sz="4400" baseline="-25000" dirty="0" err="1" smtClean="0">
                <a:effectLst/>
                <a:ea typeface="Calibri" panose="020F0502020204030204" pitchFamily="34" charset="0"/>
              </a:rPr>
              <a:t>F</a:t>
            </a:r>
            <a:r>
              <a:rPr lang="fr-FR" sz="4400" dirty="0" smtClean="0">
                <a:effectLst/>
                <a:ea typeface="Calibri" panose="020F0502020204030204" pitchFamily="34" charset="0"/>
              </a:rPr>
              <a:t>) : distance de freinage,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5812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0878" y="458648"/>
            <a:ext cx="9498842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distance d'arrêt dépend de plusieurs facteurs, notamment 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la vitesse du véhicule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la réaction du conducteur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l'état des routes (sèche ou mouillée)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l'état des roues et des freins </a:t>
            </a: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les conditions météorologiques. </a:t>
            </a: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73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7606" y="4630031"/>
            <a:ext cx="694876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7420" y="607719"/>
            <a:ext cx="12132860" cy="564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400" b="1" dirty="0" smtClean="0">
                <a:solidFill>
                  <a:srgbClr val="00B050"/>
                </a:solidFill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Hobo Std" panose="020B0803040709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 routière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Hobo Std" panose="020B0803040709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éviter les risques d'accidents de la route, le conducteur doit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Respectez les limitations de vitesse ainsi que les panneaux de signalisation.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10233" y="6059606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  <a:hlinkClick r:id="rId2"/>
              </a:rPr>
              <a:t>www.Extraphysics.com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7606" y="4630031"/>
            <a:ext cx="694876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500" y="674400"/>
            <a:ext cx="112184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Utilisez le casque de protection et la ceinture de sécurité.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Surveiller l'état mécanique du véhicule.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 pas utiliser un téléphone portable en conduisant.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40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Hobo Std" panose="020B0803040709020204" pitchFamily="34" charset="0"/>
              </a:rPr>
              <a:t>I. </a:t>
            </a:r>
            <a:r>
              <a:rPr lang="fr-FR" sz="4800" b="1" dirty="0">
                <a:solidFill>
                  <a:srgbClr val="FF0000"/>
                </a:solidFill>
                <a:latin typeface="Hobo Std" panose="020B0803040709020204" pitchFamily="34" charset="0"/>
              </a:rPr>
              <a:t>Vitesse moyenne </a:t>
            </a:r>
            <a:r>
              <a:rPr lang="fr-FR" sz="4800" b="1" dirty="0" smtClean="0">
                <a:solidFill>
                  <a:srgbClr val="FF0000"/>
                </a:solidFill>
                <a:latin typeface="Hobo Std" panose="020B0803040709020204" pitchFamily="34" charset="0"/>
              </a:rPr>
              <a:t>:</a:t>
            </a:r>
            <a:endParaRPr lang="fr-FR" sz="4800" dirty="0">
              <a:solidFill>
                <a:srgbClr val="FF0000"/>
              </a:solidFill>
              <a:latin typeface="Hobo Std" panose="020B0803040709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fr-FR" sz="4400" b="1" dirty="0" smtClean="0">
                <a:solidFill>
                  <a:srgbClr val="00B050"/>
                </a:solidFill>
              </a:rPr>
              <a:t>Définition</a:t>
            </a:r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sz="4400" dirty="0" smtClean="0"/>
              <a:t>La vitesse moyenne </a:t>
            </a:r>
            <a:r>
              <a:rPr lang="fr-FR" sz="4400" b="1" dirty="0" smtClean="0"/>
              <a:t>(</a:t>
            </a:r>
            <a:r>
              <a:rPr lang="fr-FR" sz="4400" b="1" dirty="0" err="1" smtClean="0"/>
              <a:t>Vm</a:t>
            </a:r>
            <a:r>
              <a:rPr lang="fr-FR" sz="4400" b="1" dirty="0" smtClean="0"/>
              <a:t>)</a:t>
            </a:r>
            <a:r>
              <a:rPr lang="fr-FR" sz="4400" dirty="0" smtClean="0"/>
              <a:t> d’un mobile est égale au quotient de la distance parcourue </a:t>
            </a:r>
            <a:r>
              <a:rPr lang="fr-FR" sz="4400" b="1" dirty="0" smtClean="0"/>
              <a:t>(d)</a:t>
            </a:r>
            <a:r>
              <a:rPr lang="fr-FR" sz="4400" dirty="0" smtClean="0"/>
              <a:t> par le temps de parcourt </a:t>
            </a:r>
            <a:r>
              <a:rPr lang="fr-FR" sz="4400" b="1" dirty="0" smtClean="0"/>
              <a:t>(t)</a:t>
            </a:r>
            <a:r>
              <a:rPr lang="fr-FR" sz="4400" dirty="0" smtClean="0"/>
              <a:t> et s’exprime par la relation suivante :</a:t>
            </a:r>
            <a:endParaRPr lang="fr-FR" sz="4400" b="1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10233" y="6059606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  <a:hlinkClick r:id="rId2"/>
              </a:rPr>
              <a:t>www.Extraphysics.com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006221" y="2006221"/>
                <a:ext cx="6878471" cy="242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8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fr-FR" sz="8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8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fr-FR" sz="8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sz="80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21" y="2006221"/>
                <a:ext cx="6878471" cy="24297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4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 noChangeArrowheads="1"/>
          </p:cNvSpPr>
          <p:nvPr>
            <p:ph idx="1"/>
          </p:nvPr>
        </p:nvSpPr>
        <p:spPr bwMode="auto">
          <a:xfrm>
            <a:off x="337116" y="1410266"/>
            <a:ext cx="11854884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Remarque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L’unité internationale de la vitesse est 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m/s ou m,s</a:t>
            </a:r>
            <a:r>
              <a:rPr kumimoji="0" lang="fr-FR" altLang="fr-FR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r-FR" alt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r-FR" altLang="fr-F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 peut exprimer la vitesse 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Km / h ou Km.h</a:t>
            </a:r>
            <a:r>
              <a:rPr kumimoji="0" lang="fr-FR" altLang="fr-FR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fr-FR" alt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51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87" y="874167"/>
            <a:ext cx="8640478" cy="5171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14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4800" b="1" dirty="0" smtClean="0">
                <a:solidFill>
                  <a:srgbClr val="FF0000"/>
                </a:solidFill>
                <a:latin typeface="Hobo Std" panose="020B0803040709020204" pitchFamily="34" charset="0"/>
              </a:rPr>
              <a:t>II. Nature </a:t>
            </a:r>
            <a:r>
              <a:rPr lang="fr-FR" sz="4800" b="1" dirty="0">
                <a:solidFill>
                  <a:srgbClr val="FF0000"/>
                </a:solidFill>
                <a:latin typeface="Hobo Std" panose="020B0803040709020204" pitchFamily="34" charset="0"/>
              </a:rPr>
              <a:t>de mouvement 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lphaLcPeriod"/>
            </a:pPr>
            <a:r>
              <a:rPr lang="fr-FR" sz="4400" b="1" dirty="0" smtClean="0"/>
              <a:t>Activité</a:t>
            </a:r>
            <a:r>
              <a:rPr lang="fr-FR" sz="4400" b="1" dirty="0"/>
              <a:t> </a:t>
            </a:r>
            <a:r>
              <a:rPr lang="fr-FR" sz="4400" b="1" dirty="0" smtClean="0"/>
              <a:t>:</a:t>
            </a:r>
          </a:p>
          <a:p>
            <a:pPr marL="0" lv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4400" dirty="0"/>
              <a:t>Les figures </a:t>
            </a:r>
            <a:r>
              <a:rPr lang="fr-FR" sz="4400" dirty="0" smtClean="0"/>
              <a:t>ci-dessous </a:t>
            </a:r>
            <a:r>
              <a:rPr lang="fr-FR" sz="4400" dirty="0"/>
              <a:t>représentent les positions du mouvement d’un </a:t>
            </a:r>
            <a:r>
              <a:rPr lang="fr-FR" sz="4400" dirty="0" smtClean="0"/>
              <a:t>mobile </a:t>
            </a:r>
            <a:r>
              <a:rPr lang="fr-FR" sz="4400" smtClean="0"/>
              <a:t>durant un intervalles </a:t>
            </a:r>
            <a:r>
              <a:rPr lang="fr-FR" sz="4400" dirty="0"/>
              <a:t>de temps égaux </a:t>
            </a:r>
            <a:r>
              <a:rPr lang="fr-FR" sz="4400"/>
              <a:t>et </a:t>
            </a:r>
            <a:r>
              <a:rPr lang="fr-FR" sz="4400" smtClean="0"/>
              <a:t>successifs    </a:t>
            </a:r>
            <a:r>
              <a:rPr lang="fr-FR" sz="4400" dirty="0"/>
              <a:t>t = 0,1 </a:t>
            </a:r>
            <a:r>
              <a:rPr lang="fr-FR" sz="4400" dirty="0" smtClean="0"/>
              <a:t>s</a:t>
            </a:r>
            <a:r>
              <a:rPr lang="fr-FR" sz="4400" dirty="0"/>
              <a:t>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10233" y="6059606"/>
            <a:ext cx="326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Tekton Pro" panose="020F0603020208020904" pitchFamily="34" charset="0"/>
                <a:hlinkClick r:id="rId2"/>
              </a:rPr>
              <a:t>www.Extraphysics.com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4" y="185252"/>
            <a:ext cx="10426888" cy="64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91923" y="438778"/>
            <a:ext cx="5385795" cy="2754798"/>
            <a:chOff x="0" y="0"/>
            <a:chExt cx="2266950" cy="962025"/>
          </a:xfrm>
        </p:grpSpPr>
        <p:pic>
          <p:nvPicPr>
            <p:cNvPr id="9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66950" cy="661035"/>
            </a:xfrm>
            <a:prstGeom prst="rect">
              <a:avLst/>
            </a:prstGeom>
          </p:spPr>
        </p:pic>
        <p:sp>
          <p:nvSpPr>
            <p:cNvPr id="10" name="Zone de texte 11"/>
            <p:cNvSpPr txBox="1"/>
            <p:nvPr/>
          </p:nvSpPr>
          <p:spPr>
            <a:xfrm>
              <a:off x="742950" y="657225"/>
              <a:ext cx="600075" cy="304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Fig. 1</a:t>
              </a:r>
              <a:endParaRPr lang="fr-FR" sz="3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605989" y="438778"/>
            <a:ext cx="5075203" cy="2618955"/>
            <a:chOff x="0" y="0"/>
            <a:chExt cx="2209800" cy="923925"/>
          </a:xfrm>
        </p:grpSpPr>
        <p:pic>
          <p:nvPicPr>
            <p:cNvPr id="7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09800" cy="638175"/>
            </a:xfrm>
            <a:prstGeom prst="rect">
              <a:avLst/>
            </a:prstGeom>
          </p:spPr>
        </p:pic>
        <p:sp>
          <p:nvSpPr>
            <p:cNvPr id="8" name="Zone de texte 12"/>
            <p:cNvSpPr txBox="1"/>
            <p:nvPr/>
          </p:nvSpPr>
          <p:spPr>
            <a:xfrm>
              <a:off x="838200" y="638175"/>
              <a:ext cx="685800" cy="2857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Fig. 2</a:t>
              </a:r>
              <a:endParaRPr lang="fr-FR" sz="30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66" y="3853442"/>
            <a:ext cx="4748399" cy="242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8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35948"/>
              </p:ext>
            </p:extLst>
          </p:nvPr>
        </p:nvGraphicFramePr>
        <p:xfrm>
          <a:off x="218366" y="1378424"/>
          <a:ext cx="11614241" cy="427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391"/>
                <a:gridCol w="909768"/>
                <a:gridCol w="909768"/>
                <a:gridCol w="909768"/>
                <a:gridCol w="909768"/>
                <a:gridCol w="909768"/>
                <a:gridCol w="909768"/>
                <a:gridCol w="909768"/>
                <a:gridCol w="955737"/>
                <a:gridCol w="955737"/>
              </a:tblGrid>
              <a:tr h="8543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 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Fig. 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Fig. 2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Fig. 3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4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0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1</a:t>
                      </a: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2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2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3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0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1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2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2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3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0</a:t>
                      </a:r>
                      <a:r>
                        <a:rPr lang="fr-FR" sz="2500" dirty="0">
                          <a:effectLst/>
                        </a:rPr>
                        <a:t>A</a:t>
                      </a:r>
                      <a:r>
                        <a:rPr lang="fr-FR" sz="2500" baseline="-25000" dirty="0">
                          <a:effectLst/>
                        </a:rPr>
                        <a:t>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1</a:t>
                      </a: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2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2</a:t>
                      </a:r>
                      <a:r>
                        <a:rPr lang="fr-FR" sz="2500">
                          <a:effectLst/>
                        </a:rPr>
                        <a:t>A</a:t>
                      </a:r>
                      <a:r>
                        <a:rPr lang="fr-FR" sz="2500" baseline="-25000">
                          <a:effectLst/>
                        </a:rPr>
                        <a:t>3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d (m)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0.05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0.10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0.15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0.10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0.05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t (S)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0.1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0.1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V</a:t>
                      </a:r>
                      <a:r>
                        <a:rPr lang="fr-FR" sz="2500" baseline="-25000">
                          <a:effectLst/>
                        </a:rPr>
                        <a:t>m</a:t>
                      </a:r>
                      <a:r>
                        <a:rPr lang="fr-FR" sz="2500">
                          <a:effectLst/>
                        </a:rPr>
                        <a:t> (m/s)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0.5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1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1.5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1.5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>
                          <a:effectLst/>
                        </a:rPr>
                        <a:t>1.5</a:t>
                      </a:r>
                      <a:endParaRPr lang="fr-FR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1.5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1.5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1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fr-FR" sz="2500" dirty="0">
                          <a:effectLst/>
                        </a:rPr>
                        <a:t>0.5</a:t>
                      </a:r>
                      <a:endParaRPr lang="fr-FR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984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241</Words>
  <Application>Microsoft Office PowerPoint</Application>
  <PresentationFormat>Grand écran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Cooper Black</vt:lpstr>
      <vt:lpstr>Hobo Std</vt:lpstr>
      <vt:lpstr>Tekton Pro</vt:lpstr>
      <vt:lpstr>Times New Roman</vt:lpstr>
      <vt:lpstr>Wingdings</vt:lpstr>
      <vt:lpstr>Thème Office</vt:lpstr>
      <vt:lpstr>Vitesse Moyenne</vt:lpstr>
      <vt:lpstr>I. Vitesse moyenne :</vt:lpstr>
      <vt:lpstr>Présentation PowerPoint</vt:lpstr>
      <vt:lpstr>Présentation PowerPoint</vt:lpstr>
      <vt:lpstr>Présentation PowerPoint</vt:lpstr>
      <vt:lpstr>II. Nature de mouvement 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Moyenne</dc:title>
  <dc:creator>www.Extraphysics.com</dc:creator>
  <cp:lastModifiedBy>user</cp:lastModifiedBy>
  <cp:revision>20</cp:revision>
  <dcterms:created xsi:type="dcterms:W3CDTF">2022-02-19T21:45:36Z</dcterms:created>
  <dcterms:modified xsi:type="dcterms:W3CDTF">2022-02-27T21:31:10Z</dcterms:modified>
</cp:coreProperties>
</file>